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24CEC-A283-40B7-AA30-81A5D62826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854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54B0B-1200-4A62-9841-83FB3AD00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357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0A7A0D-6EEA-485C-835E-8AB6021BDE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99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076F35-C222-4D6B-B6E2-C85A7F16EC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43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CA857-E2B2-4121-BB32-126EEBE69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67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970D58-0496-46CE-85A3-C9C8813BED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03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C6D16-83A0-450E-AE95-C179D92881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312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D3174B-C51A-4BCE-A09C-A72868A0D0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7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B07E19-C0DA-4548-A0E5-5F0C9B2E2A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39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62AEE8-EE6D-4446-983F-C2D4567931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18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1C5B5-6044-4E8D-89E2-C8110C2340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07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209273-2AD5-470F-824E-999D182695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95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solidFill>
            <a:srgbClr val="6600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Impact" panose="020B0806030902050204" pitchFamily="34" charset="0"/>
                <a:ea typeface="ＭＳ Ｐゴシック" panose="020B0600070205080204" pitchFamily="34" charset="-128"/>
              </a:rPr>
              <a:t>Job Aid: Guiding Principles for Workstation Set-up</a:t>
            </a:r>
            <a:r>
              <a:rPr lang="en-US" altLang="en-US" kern="0" baseline="30000" dirty="0">
                <a:solidFill>
                  <a:schemeClr val="folHlink"/>
                </a:solidFill>
                <a:latin typeface="Impact" panose="020B0806030902050204" pitchFamily="34" charset="0"/>
              </a:rPr>
              <a:t>2-13</a:t>
            </a:r>
            <a:endParaRPr kumimoji="0" lang="en-US" altLang="en-US" sz="2400" b="0" i="0" u="none" strike="noStrike" kern="0" cap="none" spc="0" normalizeH="0" baseline="30000" noProof="0" dirty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Impact" panose="020B080603090205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6" name="Rectangle 8"/>
          <p:cNvSpPr>
            <a:spLocks noChangeArrowheads="1"/>
          </p:cNvSpPr>
          <p:nvPr/>
        </p:nvSpPr>
        <p:spPr bwMode="auto">
          <a:xfrm>
            <a:off x="165100" y="762000"/>
            <a:ext cx="32194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92100" indent="-1778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800100" indent="-50787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573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7145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1717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6289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Impact" panose="020B0806030902050204" pitchFamily="34" charset="0"/>
                <a:ea typeface="ＭＳ Ｐゴシック" panose="020B0600070205080204" pitchFamily="34" charset="-128"/>
              </a:rPr>
              <a:t>Required equipment and supplies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Personal protective equipment – gloves, masks, sharps containers, etc.,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Waste Disposal Containers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Office supplies – pencils, paper, stapler, scissors, etc.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Materials, consumables, and reagents required to perform maintenance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Materials, consumables, diluents, and reagents required to perform testing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Ancillary equipment required for testing (such as pipettes, pipette tips, timer, mixer, vortex, rotator)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Specimen racks to organize workload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Equipment Operator’s Toolkit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8" name="Rectangle 8"/>
          <p:cNvSpPr>
            <a:spLocks noChangeArrowheads="1"/>
          </p:cNvSpPr>
          <p:nvPr/>
        </p:nvSpPr>
        <p:spPr bwMode="auto">
          <a:xfrm>
            <a:off x="3384550" y="762000"/>
            <a:ext cx="30543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92100" indent="-1778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800100" indent="-50787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573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7145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1717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6289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Impact" panose="020B0806030902050204" pitchFamily="34" charset="0"/>
                <a:ea typeface="ＭＳ Ｐゴシック" panose="020B0600070205080204" pitchFamily="34" charset="-128"/>
              </a:rPr>
              <a:t>All documentation readily available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Equipment Owner’s Manual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Equipment Manufacturer’s Data (serial number, contact information)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Logs – reagent, QC, equipment maintenance &amp; service, environmental (temperature, humidity, etc.)  and corrective action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Standard Operating Procedures (SOPs)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Critical Values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Population Reference ranges (if available)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Clinician contact information</a:t>
            </a: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6521450" y="762000"/>
            <a:ext cx="288925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292100" indent="-1778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800100" indent="-50787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2573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7145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1717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628900" indent="-50787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Impact" panose="020B0806030902050204" pitchFamily="34" charset="0"/>
                <a:ea typeface="ＭＳ Ｐゴシック" panose="020B0600070205080204" pitchFamily="34" charset="-128"/>
              </a:rPr>
              <a:t>Optimal workstation Layout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Follow the sequence of the process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Place all main instruments together arranged in a semi-circle (or U-shaped) work cell (versus individual workstations spread in various rooms). This arrangement allows a single operator to keep all analyzers running.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Place highest-volume chemistry and hematology analyzers closest to laboratory entrance to minimize walking.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Place back-up equipment, if available, behind main analyzers.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If more than one centrifuge is available, decentralize and place adjacent to the analyzer’s workstation.  Be aware of possible interference to the analyzer caused by vibrations from operating the centrifuge.</a:t>
            </a:r>
          </a:p>
          <a:p>
            <a:pPr marL="292100" marR="0" lvl="1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Specify a permanent location for each item (equipment, tools, and supplies). Mark the outline of each item (i.e., the shape of scissors, stapler) with colored tape so a missing item will be noted &amp; easily replaced</a:t>
            </a:r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247650" y="4648200"/>
            <a:ext cx="6191250" cy="1600200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76078"/>
                  <a:invGamma/>
                </a:srgbClr>
              </a:gs>
            </a:gsLst>
            <a:lin ang="5400000" scaled="1"/>
          </a:gradFill>
          <a:ln w="9525">
            <a:solidFill>
              <a:srgbClr val="AFCC00"/>
            </a:solidFill>
            <a:miter lim="800000"/>
            <a:headEnd/>
            <a:tailEnd/>
          </a:ln>
        </p:spPr>
        <p:txBody>
          <a:bodyPr/>
          <a:lstStyle>
            <a:lvl1pPr marL="177800" indent="-1778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77800" marR="0" lvl="0" indent="-177800" defTabSz="91440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anose="020B0806030902050204" pitchFamily="34" charset="0"/>
                <a:ea typeface="ＭＳ Ｐゴシック" panose="020B0600070205080204" pitchFamily="34" charset="-128"/>
              </a:rPr>
              <a:t>Optimal Work Process</a:t>
            </a:r>
            <a:br>
              <a:rPr kumimoji="0" lang="en-US" altLang="en-US" sz="1400" b="0" i="0" u="none" strike="noStrike" kern="0" cap="none" spc="0" normalizeH="0" baseline="0" noProof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Impact" panose="020B0806030902050204" pitchFamily="34" charset="0"/>
                <a:ea typeface="ＭＳ Ｐゴシック" panose="020B0600070205080204" pitchFamily="34" charset="-128"/>
              </a:rPr>
            </a:br>
            <a:endParaRPr kumimoji="0" lang="en-US" altLang="en-US" sz="1400" b="0" i="0" u="none" strike="noStrike" kern="0" cap="none" spc="0" normalizeH="0" baseline="0" noProof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Impact" panose="020B0806030902050204" pitchFamily="34" charset="0"/>
              <a:ea typeface="ＭＳ Ｐゴシック" panose="020B0600070205080204" pitchFamily="34" charset="-128"/>
            </a:endParaRPr>
          </a:p>
          <a:p>
            <a:pPr marL="177800" marR="0" lvl="0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Define the standard work /  operating procedures (SOP) and specify the sequence of steps as well as the key actions an operator must take to ensure high quality</a:t>
            </a:r>
          </a:p>
          <a:p>
            <a:pPr marL="177800" marR="0" lvl="0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Utilize constant workflow or small batches to decrease turn around time (TAT) and operator waiting time</a:t>
            </a:r>
          </a:p>
          <a:p>
            <a:pPr marL="177800" marR="0" lvl="0" indent="-1778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  <a:t>Analyzing specimens using a one-piece flow process (first in/first out) allows earlier detection of quality problems</a:t>
            </a:r>
            <a:br>
              <a:rPr kumimoji="0" lang="en-US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endParaRPr kumimoji="0" lang="en-US" altLang="en-US" sz="11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856513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299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Impact</vt:lpstr>
      <vt:lpstr>Wingdings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1</cp:revision>
  <dcterms:created xsi:type="dcterms:W3CDTF">2019-02-22T15:45:02Z</dcterms:created>
  <dcterms:modified xsi:type="dcterms:W3CDTF">2019-02-22T15:49:32Z</dcterms:modified>
</cp:coreProperties>
</file>